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85" r:id="rId3"/>
    <p:sldId id="289" r:id="rId4"/>
    <p:sldId id="330" r:id="rId5"/>
    <p:sldId id="331" r:id="rId6"/>
    <p:sldId id="332" r:id="rId7"/>
    <p:sldId id="333" r:id="rId8"/>
    <p:sldId id="334" r:id="rId9"/>
    <p:sldId id="335" r:id="rId10"/>
    <p:sldId id="300" r:id="rId11"/>
    <p:sldId id="336" r:id="rId12"/>
    <p:sldId id="312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2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C"/>
    <a:srgbClr val="000000"/>
    <a:srgbClr val="334095"/>
    <a:srgbClr val="92278F"/>
    <a:srgbClr val="D5E15B"/>
    <a:srgbClr val="346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756"/>
  </p:normalViewPr>
  <p:slideViewPr>
    <p:cSldViewPr snapToGrid="0" snapToObjects="1">
      <p:cViewPr varScale="1">
        <p:scale>
          <a:sx n="85" d="100"/>
          <a:sy n="85" d="100"/>
        </p:scale>
        <p:origin x="59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50" d="100"/>
          <a:sy n="150" d="100"/>
        </p:scale>
        <p:origin x="5552" y="1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DC131972-4BDD-B140-B533-1496ACB3827E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1DB51628-F6B4-974D-BCAD-2624E0357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2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E8843-23C3-B345-96BE-E60BD8371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8147" y="2795201"/>
            <a:ext cx="68580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1C9DC3-F634-3044-99B9-BBDEFFDB11A3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A5A9A-9E8E-B94D-81CC-C86BA52EAD31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80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E61A9055-9A0B-5749-A2F3-B2C9A19E88C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295404" y="2073789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FF2B-C8B0-C445-84DE-9C4EFF131F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4406" y="3699015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C47AD6CA-5650-0A47-BC1B-B860AF19B0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034764" y="2071548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>
                <a:solidFill>
                  <a:schemeClr val="bg1"/>
                </a:solidFill>
                <a:effectLst/>
                <a:latin typeface="Arial Regular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9E05075E-B38E-B24A-B1BA-970785461B73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774124" y="2084997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en-US" sz="1600" b="0" i="0" kern="1200" dirty="0">
                <a:solidFill>
                  <a:schemeClr val="bg1"/>
                </a:solidFill>
                <a:effectLst/>
                <a:latin typeface="Arial Regular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780F46E-C6AE-FA4A-B132-A3DCBA2C5635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9513483" y="2082756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303A0F-A374-8A4F-94EB-F76DDE0E8F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2000" y="3995738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691235A-CAFA-834A-BA42-9AE3E8B002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87126" y="3695967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469432-07F0-7943-8A0E-FFDE8C7E2FF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4720" y="3992690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57233F-385C-5841-8819-C5C02CB312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8322" y="3695967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4F028A7-E544-0044-9581-C19CEED926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85916" y="3992690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052F6D-DA77-5C4E-B5E2-555EA766A3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11042" y="3692919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5CD7B5C5-3174-3D44-9B9C-3CF6FD95BDB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98636" y="3989642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1CB42FF-E6FA-BC47-95B4-3959EC36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F9965-6E5B-2B4C-8C48-48675000079B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6E2E616-D98D-BB4D-9AB5-5C70C22F3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8215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  <p15:guide id="4" pos="71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CD85D9-E7A8-4843-B4BB-5F3BBF605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174F9-B50F-234B-9259-53E5E9132899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17843D8-3B69-0247-AD3C-E80E140BB5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C6A56C6-73B7-9E47-8098-2D1C780055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4543" y="2082396"/>
            <a:ext cx="5897357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9525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  <p15:guide id="4" pos="71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7DBCFD4-AA85-BF42-AD58-B8C722061D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2983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5CE823-9713-D441-9426-F8CFBF310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3E1AA-553E-F444-9667-4B867126FDE1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85F9C0F-4B2B-484C-BE87-9E515827F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81299B-325A-7541-AE0C-9A4FA838AA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089376"/>
            <a:ext cx="5897357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010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A81F5A43-02F8-F449-97C8-A055CC0ADF37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50228" y="2076450"/>
            <a:ext cx="4941672" cy="3557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to add chart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621261-694C-6544-88EE-04FCE9CFFD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7B666-CDFC-7542-ACA4-0F08D6884065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18E316-322B-9541-8CF2-F061B7F7E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03E791C-8F65-1A42-ABED-9806F046A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9388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B230A16-14A2-7A47-A01D-186E578DAE0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62000" y="2076450"/>
            <a:ext cx="4941672" cy="3557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to add chart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BA71E6-C456-4449-B875-03E3861D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C8B4B-C52C-E941-ADE3-7F45496AB5F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37F83A5-F677-B44E-97ED-74520804C6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097A997-8126-3A49-B6E1-BC645CD157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082396"/>
            <a:ext cx="52959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1172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1C0BE2-F44B-9540-BA35-89DA27483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/>
          <a:stretch/>
        </p:blipFill>
        <p:spPr>
          <a:xfrm>
            <a:off x="6391053" y="1837038"/>
            <a:ext cx="5800947" cy="4028303"/>
          </a:xfrm>
          <a:prstGeom prst="rect">
            <a:avLst/>
          </a:prstGeom>
        </p:spPr>
      </p:pic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4584" y="2046100"/>
            <a:ext cx="4967415" cy="3160214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1943BE-1C65-824C-9331-01FAA5E5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9949D-F200-0045-989C-4EB2C9102BF5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D3F6484-B0AD-B449-AB69-4CC1D218C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4EE1B8A-CE0D-6344-8BF1-6C80A2867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649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68C9F-5F58-D747-8103-A050C92B8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5" b="4156"/>
          <a:stretch/>
        </p:blipFill>
        <p:spPr>
          <a:xfrm>
            <a:off x="6260757" y="1589256"/>
            <a:ext cx="5931243" cy="5268744"/>
          </a:xfrm>
          <a:prstGeom prst="rect">
            <a:avLst/>
          </a:prstGeom>
        </p:spPr>
      </p:pic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2461" y="1946649"/>
            <a:ext cx="5579539" cy="3160810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screenshot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F8FEEF-7162-854A-B108-78531DA03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0ECAB-F730-294E-8EA2-248110E963A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4DEBA84-86B6-D243-89A3-577C15FD7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1A0FD5-EBFB-F045-85F5-53463BCC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9435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2088129"/>
            <a:ext cx="12192000" cy="3540943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24F126-92D9-2B4C-9044-F35A7EB75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05C4-BE4B-3B4E-A50F-4288EC03B1FA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7ED6A78-13D4-0640-9EB9-5915DB147D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0769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429F6548-8BF2-CD44-8C96-18020D866B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FD3B95-D367-8D46-A600-B42C6627C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1EB97-B48C-224A-B1BD-0F1CA34FA82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3F4FB27-E6BD-544A-A03F-B84A16FFC5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D368431-A42B-6B42-AA56-B7798C279E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9863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368A25-B68C-5B47-951E-67742BD50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56D22605-E773-DC45-98E8-56F8EFC33D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92120C-5955-FC41-9316-ABF5C22BB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8AC641-416C-C44B-95F7-D91E2AC69514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50D4578-F836-DF45-BCBB-1218178C69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92E73A-75B1-C842-AC60-05B666B45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5707" y="2082396"/>
            <a:ext cx="5902882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8105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7F42E91-4F18-9B46-ACB6-B01D05BE77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53D03D-EE52-0046-88AE-935F18125F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3EC2C2-81BF-3A46-9739-98330B5154C7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4" name="Parallelogram 3">
            <a:extLst>
              <a:ext uri="{FF2B5EF4-FFF2-40B4-BE49-F238E27FC236}">
                <a16:creationId xmlns:a16="http://schemas.microsoft.com/office/drawing/2014/main" id="{F1F901AC-769A-9646-9423-93F6D2C18472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5" name="Parallelogram 5">
            <a:extLst>
              <a:ext uri="{FF2B5EF4-FFF2-40B4-BE49-F238E27FC236}">
                <a16:creationId xmlns:a16="http://schemas.microsoft.com/office/drawing/2014/main" id="{013E2E4B-39A2-FC4D-A665-7DF41EDDCDBD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19D9B96C-22F9-5846-B423-3722BCF44AA7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503FE91E-4DBE-6045-BEF6-3298EB1C6A01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B21BDE6E-085E-1547-A50E-6A4884F80349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7EBA838F-BB19-8141-B58D-E3CD4A2D2A56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EF81388C-9BC3-7949-91A1-841B0ADE9EF4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436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E40CFF0-7562-F940-87BD-44E1AF37AB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771F5A-6C0E-E347-942F-3905BBE00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ABD0D-32A0-BF41-AECE-8656CAAE9ACB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E5682E8-DB79-B743-9D24-6B519CC9D0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7E7C615-3B1A-D345-A718-A25DBBC8BD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41373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1DF222-FBAA-D141-B2E4-5A3CBCF749C5}"/>
              </a:ext>
            </a:extLst>
          </p:cNvPr>
          <p:cNvGrpSpPr/>
          <p:nvPr userDrawn="1"/>
        </p:nvGrpSpPr>
        <p:grpSpPr>
          <a:xfrm>
            <a:off x="4485206" y="3321696"/>
            <a:ext cx="2929677" cy="555263"/>
            <a:chOff x="4485206" y="3321696"/>
            <a:chExt cx="2929677" cy="5552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C13B0-249B-804C-859B-F1051792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308" y="3334350"/>
              <a:ext cx="485622" cy="4823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3CE93-2648-324C-BFE6-302561B3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278" y="3321696"/>
              <a:ext cx="516605" cy="5552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7B1B8C-2BE0-4F44-BAF7-EB1A59CC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1624" y="3337086"/>
              <a:ext cx="516533" cy="51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7F73FD-D640-1645-9328-7355903D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5206" y="3371278"/>
              <a:ext cx="482341" cy="482341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5E8FC10-74B8-914B-8EB4-BE7F8F8364AF}"/>
              </a:ext>
            </a:extLst>
          </p:cNvPr>
          <p:cNvSpPr txBox="1">
            <a:spLocks/>
          </p:cNvSpPr>
          <p:nvPr userDrawn="1"/>
        </p:nvSpPr>
        <p:spPr>
          <a:xfrm>
            <a:off x="4939503" y="2627369"/>
            <a:ext cx="2021082" cy="386420"/>
          </a:xfrm>
          <a:prstGeom prst="rect">
            <a:avLst/>
          </a:prstGeom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FOLLOW US</a:t>
            </a:r>
            <a:r>
              <a:rPr lang="en-US" sz="1800" b="1" dirty="0"/>
              <a:t>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A3F78-3352-554C-B5A9-3282CF7B9DB8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D493F-5D8B-D044-A88F-A8256C0C8B18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146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BA3658-D66E-0B4B-944D-EA44104FF505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2B5A1-9E78-334F-8188-80C65F80B1A1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7BA1A0-AD92-C94F-92FB-B8F061FEBD3E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3">
            <a:extLst>
              <a:ext uri="{FF2B5EF4-FFF2-40B4-BE49-F238E27FC236}">
                <a16:creationId xmlns:a16="http://schemas.microsoft.com/office/drawing/2014/main" id="{C3FEC7F2-7008-B24F-9147-57E4681B61AF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344892CA-84CB-274E-A284-F806E7D0297E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044293C8-5C62-2040-A742-331B4DD48D32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25AFA2C6-5A3A-5B4C-81D3-DC0A88CD3DBB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4" name="Parallelogram 5">
            <a:extLst>
              <a:ext uri="{FF2B5EF4-FFF2-40B4-BE49-F238E27FC236}">
                <a16:creationId xmlns:a16="http://schemas.microsoft.com/office/drawing/2014/main" id="{BFB2A748-72E7-E242-A789-43BE202C9F49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5" name="Parallelogram 5">
            <a:extLst>
              <a:ext uri="{FF2B5EF4-FFF2-40B4-BE49-F238E27FC236}">
                <a16:creationId xmlns:a16="http://schemas.microsoft.com/office/drawing/2014/main" id="{0285CF2C-061B-6D4B-9447-D3952CA485DB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6" name="Parallelogram 5">
            <a:extLst>
              <a:ext uri="{FF2B5EF4-FFF2-40B4-BE49-F238E27FC236}">
                <a16:creationId xmlns:a16="http://schemas.microsoft.com/office/drawing/2014/main" id="{65BDC690-5CF4-DE4C-951B-E81A716ED4B7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C8A65C3-C3BC-3140-A871-3042DCC4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8AA4D5-7069-D046-8BC5-F03A35F5F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732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3DE1F-9FB5-9244-BBFA-BCC4DEB25C24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3">
            <a:extLst>
              <a:ext uri="{FF2B5EF4-FFF2-40B4-BE49-F238E27FC236}">
                <a16:creationId xmlns:a16="http://schemas.microsoft.com/office/drawing/2014/main" id="{E0DC0C52-B0B4-634F-8833-8AF892F9F7FC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C8AB429C-ED82-A24B-8CE5-3CE54E683F06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00C5B370-036F-9A4B-B413-129C47FB65D5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C023C002-637D-614A-9CC6-4C5965AC12A2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4" name="Parallelogram 5">
            <a:extLst>
              <a:ext uri="{FF2B5EF4-FFF2-40B4-BE49-F238E27FC236}">
                <a16:creationId xmlns:a16="http://schemas.microsoft.com/office/drawing/2014/main" id="{6B9DBE3D-4F32-7148-B1BD-AF935ED88DC1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5" name="Parallelogram 5">
            <a:extLst>
              <a:ext uri="{FF2B5EF4-FFF2-40B4-BE49-F238E27FC236}">
                <a16:creationId xmlns:a16="http://schemas.microsoft.com/office/drawing/2014/main" id="{3681351E-032A-134E-9E48-26702AF30F6E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6" name="Parallelogram 5">
            <a:extLst>
              <a:ext uri="{FF2B5EF4-FFF2-40B4-BE49-F238E27FC236}">
                <a16:creationId xmlns:a16="http://schemas.microsoft.com/office/drawing/2014/main" id="{0290F49A-452D-A94A-921C-698A3BD5161F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EE9A370-8D07-1D4C-A6ED-AA1BBD204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B432A67-9829-6B4D-BE8E-D6ED7EEC83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63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16" name="Parallelogram 3">
            <a:extLst>
              <a:ext uri="{FF2B5EF4-FFF2-40B4-BE49-F238E27FC236}">
                <a16:creationId xmlns:a16="http://schemas.microsoft.com/office/drawing/2014/main" id="{7DCBEFC0-BCC6-6F47-9A59-99E08F6BD48C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5">
            <a:extLst>
              <a:ext uri="{FF2B5EF4-FFF2-40B4-BE49-F238E27FC236}">
                <a16:creationId xmlns:a16="http://schemas.microsoft.com/office/drawing/2014/main" id="{12BEA65B-BF25-ED45-BC38-E32B9D7C7FB4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CC5BFFBD-9C70-6C4B-A124-00A8EB1ABC15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EEFF7FAD-DDBE-A447-895D-931461BC510B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18EBA95A-EACF-3146-8A52-77BAA24DD8EA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9DE4EC49-314F-AC40-8129-029367E0C9B3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830BAC17-1680-CA43-A83F-AE3F5E07E6EB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C4ED6AA-2C29-FF4C-ABD6-7A98B6A6E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9593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3">
            <a:extLst>
              <a:ext uri="{FF2B5EF4-FFF2-40B4-BE49-F238E27FC236}">
                <a16:creationId xmlns:a16="http://schemas.microsoft.com/office/drawing/2014/main" id="{67D5936C-96D9-894D-8BCD-2FD65C4723F9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D95BDFD1-871B-454D-B0CA-D1F71E51A05C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97D52604-2A82-5842-AF94-24B075A9BC90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7B0155E4-9026-DC4F-973B-9B046E8537C0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269D2832-90A2-BE4A-B9C1-15E257E697FB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B1CACD0A-63F3-194B-A580-ED45C0DE394F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7EB78B35-C9E6-B849-8F58-1FBCFADA8ABB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292DC8-F328-7442-8725-8A8497EF5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25300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6" name="Parallelogram 3">
            <a:extLst>
              <a:ext uri="{FF2B5EF4-FFF2-40B4-BE49-F238E27FC236}">
                <a16:creationId xmlns:a16="http://schemas.microsoft.com/office/drawing/2014/main" id="{1D5668CE-8658-3C4C-BA34-7271D2D89799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5">
            <a:extLst>
              <a:ext uri="{FF2B5EF4-FFF2-40B4-BE49-F238E27FC236}">
                <a16:creationId xmlns:a16="http://schemas.microsoft.com/office/drawing/2014/main" id="{0DBBD7D5-2E47-4947-93CA-A6D6F8F3B4CE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A9509CDA-5075-3348-9013-47247827B917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7255C3C4-1FB9-AA46-AFC3-A44015164D7E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14A8AB84-5D09-6949-9054-C4599F51D5CC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254F9E3B-BB17-A84D-A8B8-FCE673268085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45CE93CA-8BBD-F44F-954C-129DC1987CBC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D9A7AF5-7155-9047-8B2C-A86ED67E5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3758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3655A5-9BB8-8C43-AAA7-F66A3BAA2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F0527-1C0A-014F-ABAC-B5384F4B266E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B2FF58-F8B9-D243-A0AA-974E18D7E0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1FEF7-AB35-D045-8E14-5AC57EC9CE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8465" y="2588515"/>
            <a:ext cx="6775069" cy="1709166"/>
          </a:xfrm>
          <a:prstGeom prst="rect">
            <a:avLst/>
          </a:prstGeom>
        </p:spPr>
        <p:txBody>
          <a:bodyPr anchor="ctr"/>
          <a:lstStyle>
            <a:lvl1pPr marL="91440" indent="-45720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“Click to add hanging quote. Click to add hanging quote. Click to add hanging quote. Click to add hanging quote. Click to add hanging quote. Click to add hanging quote.”</a:t>
            </a:r>
          </a:p>
        </p:txBody>
      </p:sp>
    </p:spTree>
    <p:extLst>
      <p:ext uri="{BB962C8B-B14F-4D97-AF65-F5344CB8AC3E}">
        <p14:creationId xmlns:p14="http://schemas.microsoft.com/office/powerpoint/2010/main" val="31016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13C3F51B-045A-AF4A-AD4E-0D6A434CDE21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06888" y="2548267"/>
            <a:ext cx="2706670" cy="2706670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marR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55" marR="0" lvl="0" indent="-228555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AF6F19-2F13-134E-99ED-79D960277B01}"/>
              </a:ext>
            </a:extLst>
          </p:cNvPr>
          <p:cNvSpPr/>
          <p:nvPr userDrawn="1"/>
        </p:nvSpPr>
        <p:spPr>
          <a:xfrm>
            <a:off x="1348902" y="2490281"/>
            <a:ext cx="2822643" cy="2822643"/>
          </a:xfrm>
          <a:prstGeom prst="ellipse">
            <a:avLst/>
          </a:prstGeom>
          <a:noFill/>
          <a:ln w="47625">
            <a:solidFill>
              <a:srgbClr val="334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CAC503-CC1E-5E44-8E10-EE5CFA35D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6B3FF-44F5-C749-B5AF-5823B2D3AF2F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75FFEC9-BB20-5A40-AD9B-F616C7B07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E41287-675C-3740-A31C-180EF5A26E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905" y="2515165"/>
            <a:ext cx="6183252" cy="27827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34135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BA5153-5B73-CC40-B333-2E28771166EA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548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51" r:id="rId2"/>
    <p:sldLayoutId id="2147483852" r:id="rId3"/>
    <p:sldLayoutId id="2147483853" r:id="rId4"/>
    <p:sldLayoutId id="2147483677" r:id="rId5"/>
    <p:sldLayoutId id="2147483858" r:id="rId6"/>
    <p:sldLayoutId id="2147483859" r:id="rId7"/>
    <p:sldLayoutId id="2147483689" r:id="rId8"/>
    <p:sldLayoutId id="2147483673" r:id="rId9"/>
    <p:sldLayoutId id="2147483686" r:id="rId10"/>
    <p:sldLayoutId id="2147483849" r:id="rId11"/>
    <p:sldLayoutId id="2147483850" r:id="rId12"/>
    <p:sldLayoutId id="2147483856" r:id="rId13"/>
    <p:sldLayoutId id="2147483857" r:id="rId14"/>
    <p:sldLayoutId id="2147483854" r:id="rId15"/>
    <p:sldLayoutId id="2147483855" r:id="rId16"/>
    <p:sldLayoutId id="2147483700" r:id="rId17"/>
    <p:sldLayoutId id="2147483861" r:id="rId18"/>
    <p:sldLayoutId id="2147483862" r:id="rId19"/>
    <p:sldLayoutId id="2147483863" r:id="rId20"/>
    <p:sldLayoutId id="2147483847" r:id="rId21"/>
    <p:sldLayoutId id="2147483864" r:id="rId2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hf sldNum="0"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serg.org/publications/uploads/04b700e040d0cac8681ba3d039be87a56020dd41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8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84BE6-BC50-3F4D-9A1B-7CC79CA60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Practical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Made use of Eclipse’s suite of developer tools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Extracted and submitted Text to a 3</a:t>
            </a:r>
            <a:r>
              <a:rPr lang="en-US" baseline="30000" dirty="0" smtClean="0">
                <a:solidFill>
                  <a:srgbClr val="000000"/>
                </a:solidFill>
                <a:latin typeface="+mj-lt"/>
              </a:rPr>
              <a:t>rd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party application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Utilized a Java implementation of Worker Side Scripting (WSS)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Enriched found items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Created logical data structures per my logic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Iterated development, upgrades and changes</a:t>
            </a:r>
          </a:p>
          <a:p>
            <a:pPr marL="1428522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83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84BE6-BC50-3F4D-9A1B-7CC79CA60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Let’s Walk Through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Enable Developers to Do More Faster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Source Control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Intelli</a:t>
            </a:r>
            <a:r>
              <a:rPr lang="en-US" dirty="0" smtClean="0"/>
              <a:t>-sense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Debugging</a:t>
            </a:r>
          </a:p>
          <a:p>
            <a:pPr marL="971413" lvl="1" indent="-285750"/>
            <a:r>
              <a:rPr lang="en-US" dirty="0" smtClean="0"/>
              <a:t>Setting Break Points</a:t>
            </a:r>
          </a:p>
          <a:p>
            <a:pPr marL="971413" lvl="1" indent="-285750"/>
            <a:r>
              <a:rPr lang="en-US" dirty="0" smtClean="0"/>
              <a:t>Stepping Through Code</a:t>
            </a:r>
          </a:p>
          <a:p>
            <a:pPr marL="971413" lvl="1" indent="-285750"/>
            <a:r>
              <a:rPr lang="en-US" dirty="0" smtClean="0"/>
              <a:t>Examining the Stack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Unit &amp; Regression Suite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Etc…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309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Integrations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Right tool for the right job!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BasisTech</a:t>
            </a:r>
            <a:r>
              <a:rPr lang="en-US" dirty="0" smtClean="0"/>
              <a:t> Rosette is a 3</a:t>
            </a:r>
            <a:r>
              <a:rPr lang="en-US" baseline="30000" dirty="0" smtClean="0"/>
              <a:t>rd</a:t>
            </a:r>
            <a:r>
              <a:rPr lang="en-US" dirty="0" smtClean="0"/>
              <a:t> party application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Provides an engine for contextual and sentiment analysis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agreements or partnerships w/ Nuix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API key provides 1000 calls/day 10,000/month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is via a RESTful API with Python, PHP, Java, R, Ruby, C# and Node.js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120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Nuix Worker Side Scripting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Scalpel or Sledgehammer?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powerful technique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Full control of data traversal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Leverages Nuix’s proprietary orchestration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92" y="4068559"/>
            <a:ext cx="8535353" cy="6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Enrichment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Nuix SMASH!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Nuix data enrichment capabilities are powerful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Workers can do more than normalization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Enriching item fields during ingest can accelerate your workflow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Strongly typed fields better enable downstream searching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9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Customized Data Structures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Don’t be limited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Default processing captures items as is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Worker Side Scripting allows you to create:</a:t>
            </a:r>
          </a:p>
          <a:p>
            <a:pPr marL="971413" lvl="1" indent="-285750"/>
            <a:r>
              <a:rPr lang="en-US" dirty="0" smtClean="0"/>
              <a:t>Logic data structures</a:t>
            </a:r>
          </a:p>
          <a:p>
            <a:pPr marL="971413" lvl="1" indent="-285750"/>
            <a:r>
              <a:rPr lang="en-US" dirty="0" smtClean="0"/>
              <a:t>Hierarchies</a:t>
            </a:r>
          </a:p>
          <a:p>
            <a:pPr marL="971413" lvl="1" indent="-285750"/>
            <a:r>
              <a:rPr lang="en-US" dirty="0" smtClean="0"/>
              <a:t>Supporting data points</a:t>
            </a:r>
          </a:p>
          <a:p>
            <a:pPr marL="971413" lvl="1" indent="-285750"/>
            <a:r>
              <a:rPr lang="en-US" dirty="0" smtClean="0"/>
              <a:t>Associated renditions or translations</a:t>
            </a:r>
          </a:p>
          <a:p>
            <a:pPr marL="971413" lvl="1" indent="-285750"/>
            <a:endParaRPr lang="en-US" dirty="0" smtClean="0"/>
          </a:p>
          <a:p>
            <a:pPr marL="971413" lvl="1" indent="-285750"/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54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Development Enablement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 Log4j…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Developers can run code right within the IDE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Iterations are quick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Tasks are completed faster with less bugs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Logging facilities are a big enablement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94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Summarize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do I hope you walk away with?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571455" indent="-342900">
              <a:lnSpc>
                <a:spcPct val="2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A better understanding of how the Nuix API can fit into your architecture</a:t>
            </a:r>
          </a:p>
          <a:p>
            <a:pPr marL="571455" indent="-342900">
              <a:lnSpc>
                <a:spcPct val="2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impact that developer tools and IDEs can have on your turnaround</a:t>
            </a:r>
          </a:p>
          <a:p>
            <a:pPr marL="571455" indent="-342900">
              <a:lnSpc>
                <a:spcPct val="2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benefits of Test Driven Development</a:t>
            </a:r>
          </a:p>
          <a:p>
            <a:pPr marL="571455" indent="-342900">
              <a:lnSpc>
                <a:spcPct val="2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Some entertainment from the demo of how to make Nuix feel feelings</a:t>
            </a:r>
          </a:p>
          <a:p>
            <a:pPr marL="571455" indent="-342900">
              <a:lnSpc>
                <a:spcPct val="2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Some useful mechanics / sample code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9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396B8D-D24C-BA44-B7CF-CF09BB31E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 smtClean="0"/>
              <a:t>Nuix’s Java </a:t>
            </a:r>
            <a:r>
              <a:rPr lang="en-US" b="0" dirty="0" smtClean="0">
                <a:latin typeface="+mj-lt"/>
              </a:rPr>
              <a:t>API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5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Can native APIs benefit your work?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3098800"/>
            <a:ext cx="9016739" cy="2788707"/>
          </a:xfrm>
          <a:prstGeom prst="rect">
            <a:avLst/>
          </a:prstGeom>
        </p:spPr>
        <p:txBody>
          <a:bodyPr anchor="ctr"/>
          <a:lstStyle/>
          <a:p>
            <a:pPr indent="0" algn="ctr">
              <a:lnSpc>
                <a:spcPct val="100000"/>
              </a:lnSpc>
              <a:buNone/>
            </a:pPr>
            <a:r>
              <a:rPr lang="en-US" sz="24400" dirty="0" smtClean="0">
                <a:solidFill>
                  <a:srgbClr val="000000"/>
                </a:solidFill>
                <a:latin typeface="+mj-lt"/>
              </a:rPr>
              <a:t>?</a:t>
            </a:r>
            <a:endParaRPr lang="en-US" sz="244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Nuix’s Java API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Nuix’s Technology Stack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Right Tool : Right Job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Important Info for the Java Developer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Demo: Teaching Nuix to Feel Feelings with 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BasisTech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&amp; Rosette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Walkthrough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Sustainable Development Practices</a:t>
            </a:r>
          </a:p>
          <a:p>
            <a:pPr marL="1428522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56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Nuix’s Technology Stack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Nearly 2 Decades of Innovation and Refinement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Built on Java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Java API – Native Integration &amp; automation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REST API – Distributed Integration &amp; automation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Powerful Indices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0000"/>
                </a:solidFill>
                <a:latin typeface="+mj-lt"/>
              </a:rPr>
              <a:t>Derby:Lucene</a:t>
            </a: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Elasticsearch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Built in orchestration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Tool : Right 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Java? Or any Native API?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15455"/>
              </p:ext>
            </p:extLst>
          </p:nvPr>
        </p:nvGraphicFramePr>
        <p:xfrm>
          <a:off x="731730" y="2044478"/>
          <a:ext cx="10104478" cy="346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239">
                  <a:extLst>
                    <a:ext uri="{9D8B030D-6E8A-4147-A177-3AD203B41FA5}">
                      <a16:colId xmlns:a16="http://schemas.microsoft.com/office/drawing/2014/main" val="2994839302"/>
                    </a:ext>
                  </a:extLst>
                </a:gridCol>
                <a:gridCol w="5052239">
                  <a:extLst>
                    <a:ext uri="{9D8B030D-6E8A-4147-A177-3AD203B41FA5}">
                      <a16:colId xmlns:a16="http://schemas.microsoft.com/office/drawing/2014/main" val="3890210886"/>
                    </a:ext>
                  </a:extLst>
                </a:gridCol>
              </a:tblGrid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Benefits</a:t>
                      </a:r>
                      <a:endParaRPr lang="en-US" dirty="0"/>
                    </a:p>
                  </a:txBody>
                  <a:tcPr>
                    <a:solidFill>
                      <a:srgbClr val="0064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solidFill>
                      <a:srgbClr val="006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90361"/>
                  </a:ext>
                </a:extLst>
              </a:tr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Mature &amp; feature rich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</a:t>
                      </a:r>
                      <a:r>
                        <a:rPr lang="en-US" dirty="0" err="1" smtClean="0"/>
                        <a:t>client:server</a:t>
                      </a:r>
                      <a:r>
                        <a:rPr lang="en-US" baseline="0" dirty="0" smtClean="0"/>
                        <a:t> by nature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62162"/>
                  </a:ext>
                </a:extLst>
              </a:tr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IDE</a:t>
                      </a:r>
                      <a:r>
                        <a:rPr lang="en-US" baseline="0" dirty="0" smtClean="0"/>
                        <a:t> integration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Bit of a learning curve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0468"/>
                  </a:ext>
                </a:extLst>
              </a:tr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Easy to debug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Distributed / REST is</a:t>
                      </a:r>
                      <a:r>
                        <a:rPr lang="en-US" baseline="0" dirty="0" smtClean="0"/>
                        <a:t> popular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66168"/>
                  </a:ext>
                </a:extLst>
              </a:tr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Supports</a:t>
                      </a:r>
                      <a:r>
                        <a:rPr lang="en-US" baseline="0" dirty="0" smtClean="0"/>
                        <a:t> unit &amp; regression 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Oracle will</a:t>
                      </a:r>
                      <a:r>
                        <a:rPr lang="en-US" baseline="0" dirty="0" smtClean="0"/>
                        <a:t> charge for Java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47118"/>
                  </a:ext>
                </a:extLst>
              </a:tr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Sustainable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Dependency management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94279"/>
                  </a:ext>
                </a:extLst>
              </a:tr>
              <a:tr h="4955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 for middle</a:t>
                      </a:r>
                      <a:r>
                        <a:rPr lang="en-US" baseline="0" dirty="0" smtClean="0"/>
                        <a:t>ware 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Frameworks</a:t>
                      </a:r>
                      <a:r>
                        <a:rPr lang="en-US" baseline="0" dirty="0" smtClean="0"/>
                        <a:t> abound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76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6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Info for the Java Developer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Essential Data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Nuix is built on the Java stack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Performance is a function of Memory, CPU (workers) and I/O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Mind your –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Xms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and –</a:t>
            </a:r>
            <a:r>
              <a:rPr lang="en-US" dirty="0" err="1" smtClean="0">
                <a:solidFill>
                  <a:srgbClr val="000000"/>
                </a:solidFill>
                <a:latin typeface="+mj-lt"/>
              </a:rPr>
              <a:t>Xmx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Nuix currently provides a ZIP w/ all JAR files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Nuix is evolving: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Dependency Management (Maven/Docker)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Distribution of artifacts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Developer tools and resources</a:t>
            </a:r>
          </a:p>
          <a:p>
            <a:pPr marL="1428522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92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Info for the Java Developer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Essential Data – part </a:t>
            </a:r>
            <a:r>
              <a:rPr lang="en-US" dirty="0" err="1" smtClean="0"/>
              <a:t>deux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IDE integration is a major benefit: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Eclipse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IntelliJ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NetBeans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Useful Tools 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000000"/>
                </a:solidFill>
                <a:latin typeface="+mj-lt"/>
              </a:rPr>
              <a:t>Intelli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-sense, refactoring, source control integration, Maven integration, etc…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Initial Setup vs Long-term Sustainable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5159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Info for the Java Developer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Note on </a:t>
            </a:r>
            <a:r>
              <a:rPr lang="en-US" u="sng" dirty="0" smtClean="0"/>
              <a:t>T</a:t>
            </a:r>
            <a:r>
              <a:rPr lang="en-US" dirty="0" smtClean="0"/>
              <a:t>est </a:t>
            </a:r>
            <a:r>
              <a:rPr lang="en-US" u="sng" dirty="0" smtClean="0"/>
              <a:t>D</a:t>
            </a:r>
            <a:r>
              <a:rPr lang="en-US" dirty="0" smtClean="0"/>
              <a:t>riven </a:t>
            </a:r>
            <a:r>
              <a:rPr lang="en-US" u="sng" dirty="0" smtClean="0"/>
              <a:t>D</a:t>
            </a:r>
            <a:r>
              <a:rPr lang="en-US" dirty="0" smtClean="0"/>
              <a:t>evelopment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A Discipline</a:t>
            </a: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Clear benefits but encounters resistance to practical implementation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6" name="Picture 2" descr="https://cdn-images-1.medium.com/max/1600/1*7TM_Dr62nyebITPsLWZBw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9"/>
          <a:stretch/>
        </p:blipFill>
        <p:spPr bwMode="auto">
          <a:xfrm>
            <a:off x="2052320" y="3129279"/>
            <a:ext cx="7456875" cy="28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3240" y="5887507"/>
            <a:ext cx="10683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Effects of Test-Driven Development: A Comparative Analysis of Empirical Studies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by Simo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Mäkinen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and Jürgen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Münch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University of Helsinki, Department of Computer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Science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© Springer 2014, 6th International Conference Software Quality Days (SWQD 2014), Vienna, Austria, January 14-16, 2014.  </a:t>
            </a:r>
          </a:p>
        </p:txBody>
      </p:sp>
    </p:spTree>
    <p:extLst>
      <p:ext uri="{BB962C8B-B14F-4D97-AF65-F5344CB8AC3E}">
        <p14:creationId xmlns:p14="http://schemas.microsoft.com/office/powerpoint/2010/main" val="109601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A Java Integration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Teaching Nuix to Feel Feelings w/ Rosette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Process Items with Text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Submit the text for sentiment analysis via WSS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Apply the resulting analysis as item properties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Extract people, places and things from text for sentiment analysis</a:t>
            </a:r>
          </a:p>
          <a:p>
            <a:pPr marL="1142863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Add those extracted entities and their sentiment analysis as children</a:t>
            </a:r>
          </a:p>
          <a:p>
            <a:pPr marL="1428522" lvl="2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04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33960</TotalTime>
  <Words>555</Words>
  <Application>Microsoft Office PowerPoint</Application>
  <PresentationFormat>Widescreen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Regular</vt:lpstr>
      <vt:lpstr>Lato</vt:lpstr>
      <vt:lpstr>Lato Light</vt:lpstr>
      <vt:lpstr>Wingdings</vt:lpstr>
      <vt:lpstr>Slides</vt:lpstr>
      <vt:lpstr>PowerPoint Presentation</vt:lpstr>
      <vt:lpstr>PowerPoint Presentation</vt:lpstr>
      <vt:lpstr>Today’s Program</vt:lpstr>
      <vt:lpstr>Nuix’s Technology Stack</vt:lpstr>
      <vt:lpstr>Right Tool : Right Job</vt:lpstr>
      <vt:lpstr>Important Info for the Java Developer</vt:lpstr>
      <vt:lpstr>Important Info for the Java Developer</vt:lpstr>
      <vt:lpstr>Important Info for the Java Developer</vt:lpstr>
      <vt:lpstr>Demo: A Java Integration</vt:lpstr>
      <vt:lpstr>PowerPoint Presentation</vt:lpstr>
      <vt:lpstr>Recap</vt:lpstr>
      <vt:lpstr>PowerPoint Presentation</vt:lpstr>
      <vt:lpstr>Developer Tools</vt:lpstr>
      <vt:lpstr>3rd Party Integrations</vt:lpstr>
      <vt:lpstr>Nuix Worker Side Scripting</vt:lpstr>
      <vt:lpstr>Data Enrichment</vt:lpstr>
      <vt:lpstr>Customized Data Structures</vt:lpstr>
      <vt:lpstr>Iterative Development Enablement</vt:lpstr>
      <vt:lpstr>To Summarize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Carina Custódio</dc:creator>
  <cp:lastModifiedBy>Daniel Berry</cp:lastModifiedBy>
  <cp:revision>342</cp:revision>
  <dcterms:created xsi:type="dcterms:W3CDTF">2018-06-22T13:52:49Z</dcterms:created>
  <dcterms:modified xsi:type="dcterms:W3CDTF">2018-09-17T19:26:26Z</dcterms:modified>
</cp:coreProperties>
</file>